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61" r:id="rId4"/>
    <p:sldId id="262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7" r:id="rId15"/>
    <p:sldId id="298" r:id="rId16"/>
    <p:sldId id="299" r:id="rId17"/>
    <p:sldId id="354" r:id="rId18"/>
    <p:sldId id="300" r:id="rId19"/>
    <p:sldId id="359" r:id="rId20"/>
    <p:sldId id="301" r:id="rId21"/>
    <p:sldId id="360" r:id="rId22"/>
    <p:sldId id="302" r:id="rId23"/>
    <p:sldId id="303" r:id="rId24"/>
    <p:sldId id="351" r:id="rId25"/>
    <p:sldId id="352" r:id="rId26"/>
    <p:sldId id="353" r:id="rId27"/>
    <p:sldId id="356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1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F79C-5158-DA4D-AAB6-D1D7799E68A2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54FCA-BA47-8244-8E8B-DEB0919257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34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44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34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5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82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32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52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27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8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6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30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2676-AC84-5F4E-BEC5-995832ACBDF3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CD5D-815E-E840-B619-E870F93B1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12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countdown/launch?iso=20180613T00&amp;p0=16&amp;msg=Uitslag+eindexamen+2018&amp;font=cursiv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.klabbers@damstede.ne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keuze123.n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link.nl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digid.n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keuze123nl.cdn.prismic.io/studiekeuze123nl/0093979c-0a6e-4de2-afe3-abe4b634495a_Overzicht+opleidingen+met+numerus+fixus+2020-2021+16+april+GEWIJZIGD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jneindexamen.nl/splash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verhoeven@damstede.ne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.amenchar@damstede.net" TargetMode="External"/><Relationship Id="rId4" Type="http://schemas.openxmlformats.org/officeDocument/2006/relationships/hyperlink" Target="mailto:c.schirtzinger@damstede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jabl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7" y="16495"/>
            <a:ext cx="9451205" cy="6848892"/>
          </a:xfrm>
          <a:prstGeom prst="rect">
            <a:avLst/>
          </a:prstGeom>
        </p:spPr>
      </p:pic>
      <p:sp>
        <p:nvSpPr>
          <p:cNvPr id="6" name="Subtitel 5"/>
          <p:cNvSpPr>
            <a:spLocks noGrp="1"/>
          </p:cNvSpPr>
          <p:nvPr>
            <p:ph type="subTitle" idx="1"/>
          </p:nvPr>
        </p:nvSpPr>
        <p:spPr>
          <a:xfrm>
            <a:off x="2226724" y="3629008"/>
            <a:ext cx="4766838" cy="2160909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000000"/>
                </a:solidFill>
              </a:rPr>
              <a:t>Ouderavond </a:t>
            </a:r>
          </a:p>
          <a:p>
            <a:pPr algn="l"/>
            <a:r>
              <a:rPr lang="nl-NL" dirty="0">
                <a:solidFill>
                  <a:srgbClr val="000000"/>
                </a:solidFill>
                <a:hlinkClick r:id="rId3"/>
              </a:rPr>
              <a:t>5 Havo en 6 VWO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7" name="Afbeelding 6" descr="Logodefinitief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25" y="956143"/>
            <a:ext cx="5344137" cy="246070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88933" y="5510463"/>
            <a:ext cx="551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32418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Kennis ophalen uit voorgaande jaren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Nieuwe kennis opdoen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Actief oefenen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Herhalen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Oude examens doorwerken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Focus in de les en bij het schoolwerk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Prioriteit: school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Naast de lessen nog 2-3 uur per dag met school   bezig zijn!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          Wat wordt er verwacht?</a:t>
            </a:r>
          </a:p>
        </p:txBody>
      </p:sp>
    </p:spTree>
    <p:extLst>
      <p:ext uri="{BB962C8B-B14F-4D97-AF65-F5344CB8AC3E}">
        <p14:creationId xmlns:p14="http://schemas.microsoft.com/office/powerpoint/2010/main" val="74127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Uitleg en begeleiding door docenten in de lessen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Begeleiding door de mentor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U kunt Magister bekijken en bespreken met uw kind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Rapportages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Contact met de mentor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Bij twijfel of vragen: zoek actief contact met school!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          De rol van school</a:t>
            </a:r>
          </a:p>
        </p:txBody>
      </p:sp>
    </p:spTree>
    <p:extLst>
      <p:ext uri="{BB962C8B-B14F-4D97-AF65-F5344CB8AC3E}">
        <p14:creationId xmlns:p14="http://schemas.microsoft.com/office/powerpoint/2010/main" val="94407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Examenreglement vastgesteld door bestuur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Examenreglement school specifiek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Programma van toetsing en afsluiting (PTA)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Examenreglement en PTA terug te vinden op de website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Bij CE ligt alles landelijk vast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Bij SE is enige invloed mogelijk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          Examenjaar: formeler</a:t>
            </a:r>
          </a:p>
        </p:txBody>
      </p:sp>
    </p:spTree>
    <p:extLst>
      <p:ext uri="{BB962C8B-B14F-4D97-AF65-F5344CB8AC3E}">
        <p14:creationId xmlns:p14="http://schemas.microsoft.com/office/powerpoint/2010/main" val="15893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Absenties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Absentie: vermijden!!!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Ziekte: ’s </a:t>
            </a:r>
            <a:r>
              <a:rPr lang="nl-NL" dirty="0" err="1"/>
              <a:t>ochtends</a:t>
            </a:r>
            <a:r>
              <a:rPr lang="nl-NL" dirty="0"/>
              <a:t> melden voor de lessen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Bijzondere situaties: vroegtijdig overleg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Overig</a:t>
            </a:r>
            <a:r>
              <a:rPr lang="is-IS" dirty="0"/>
              <a:t>…...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Ongeoorloofde absentie:  normale procedures en mogelijk verlies van recht op herkansing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Absentie tijdens </a:t>
            </a:r>
            <a:r>
              <a:rPr lang="nl-NL" dirty="0" err="1"/>
              <a:t>toetsweek</a:t>
            </a:r>
            <a:r>
              <a:rPr lang="nl-NL" dirty="0"/>
              <a:t> of SE-toets: melden bij de afdelingsleider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Inhalen: op de inhaal/herkansingsmomenten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Absentie bij CE: naar 2-de tijdvak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38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Fraude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Fraude?     (examen reglement: Art. 6)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Maatregelen: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Cijfer 1 voor gemaakt werk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Geen herkansingen toestaan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Ongeldig verklaren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Ontzeggen van verdere deelname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Commissie van Beroep (examen reglement: Art. 4)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Let op: het beroep moet uiterlijk 5 dagen nadat de kandidaat hierover is geïnformeerd, schriftelijk worden ingediend bij de Commissie van Beroep</a:t>
            </a:r>
          </a:p>
        </p:txBody>
      </p:sp>
    </p:spTree>
    <p:extLst>
      <p:ext uri="{BB962C8B-B14F-4D97-AF65-F5344CB8AC3E}">
        <p14:creationId xmlns:p14="http://schemas.microsoft.com/office/powerpoint/2010/main" val="192014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Decanaat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Decaan: </a:t>
            </a:r>
          </a:p>
          <a:p>
            <a:pPr marL="857228" lvl="2" indent="-457189">
              <a:buSzPct val="75000"/>
              <a:buFont typeface="Wingdings" charset="2"/>
              <a:buChar char="§"/>
            </a:pPr>
            <a:r>
              <a:rPr lang="nl-NL" sz="2800" dirty="0"/>
              <a:t>Mevr. </a:t>
            </a:r>
            <a:r>
              <a:rPr lang="nl-NL" sz="2800" dirty="0" err="1"/>
              <a:t>Klabbers</a:t>
            </a:r>
            <a:r>
              <a:rPr lang="nl-NL" sz="2800" dirty="0"/>
              <a:t>	(</a:t>
            </a:r>
            <a:r>
              <a:rPr lang="nl-NL" sz="2800" dirty="0">
                <a:hlinkClick r:id="rId3"/>
              </a:rPr>
              <a:t>o.klabbers@damstede.net</a:t>
            </a:r>
            <a:r>
              <a:rPr lang="nl-NL" sz="2800" dirty="0"/>
              <a:t> )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72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8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 kiezen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66007" y="1496291"/>
            <a:ext cx="8620297" cy="4629873"/>
          </a:xfrm>
        </p:spPr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Maak online kennis met het vervolgonderwijs door: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Aanmelden </a:t>
            </a:r>
            <a:r>
              <a:rPr lang="nl-NL" dirty="0" err="1"/>
              <a:t>bachelordag</a:t>
            </a:r>
            <a:r>
              <a:rPr lang="nl-NL" dirty="0"/>
              <a:t> 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 err="1"/>
              <a:t>Proefstuderen</a:t>
            </a:r>
            <a:r>
              <a:rPr lang="nl-NL" dirty="0"/>
              <a:t> 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Student voor een dag</a:t>
            </a:r>
          </a:p>
          <a:p>
            <a:pPr marL="400039" lvl="2" indent="0">
              <a:buSzPct val="75000"/>
              <a:buNone/>
            </a:pPr>
            <a:br>
              <a:rPr lang="nl-NL" dirty="0"/>
            </a:br>
            <a:endParaRPr lang="nl-NL" dirty="0"/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Oriënteer je zo breed mogelijk!!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>
                <a:hlinkClick r:id="rId3"/>
              </a:rPr>
              <a:t>Studiekeuze123.nl</a:t>
            </a:r>
            <a:endParaRPr lang="nl-NL" dirty="0"/>
          </a:p>
        </p:txBody>
      </p:sp>
      <p:pic>
        <p:nvPicPr>
          <p:cNvPr id="10" name="Afbeelding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19" y="4651247"/>
            <a:ext cx="2753089" cy="18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5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65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dagen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 err="1"/>
              <a:t>Bachelordagen</a:t>
            </a:r>
            <a:r>
              <a:rPr lang="nl-NL" dirty="0"/>
              <a:t> Universiteiten/ online </a:t>
            </a:r>
            <a:r>
              <a:rPr lang="nl-NL" sz="1100" dirty="0"/>
              <a:t>(aanmelden verplicht)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Universiteit van Amsterdam 		7 november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Universiteit Leiden 					30/31 oktober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Vrije Universiteit					30/31 november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Erasmus Universiteit				17 oktober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 err="1"/>
              <a:t>Bachelordagen</a:t>
            </a:r>
            <a:r>
              <a:rPr lang="nl-NL" dirty="0"/>
              <a:t> Hogescholen		 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/>
              <a:t>Hogeschool van Amsterdam		 7 november</a:t>
            </a:r>
          </a:p>
          <a:p>
            <a:pPr marL="742931" lvl="2" indent="-342892">
              <a:buSzPct val="75000"/>
              <a:buFont typeface="Wingdings" charset="2"/>
              <a:buChar char="§"/>
            </a:pPr>
            <a:r>
              <a:rPr lang="nl-NL" dirty="0" err="1"/>
              <a:t>InHolland</a:t>
            </a:r>
            <a:r>
              <a:rPr lang="nl-NL" dirty="0"/>
              <a:t> Open Avond				elke dag online</a:t>
            </a:r>
          </a:p>
        </p:txBody>
      </p:sp>
    </p:spTree>
    <p:extLst>
      <p:ext uri="{BB962C8B-B14F-4D97-AF65-F5344CB8AC3E}">
        <p14:creationId xmlns:p14="http://schemas.microsoft.com/office/powerpoint/2010/main" val="110169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Aanmelden HBO/WO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Wees ruim op tijd!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Inschrijven voor 1 mei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>
                <a:hlinkClick r:id="rId3"/>
              </a:rPr>
              <a:t>www.studielink.nl</a:t>
            </a: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Zorg tijdig voor een </a:t>
            </a:r>
            <a:r>
              <a:rPr lang="nl-NL" dirty="0" err="1"/>
              <a:t>DigiD</a:t>
            </a:r>
            <a:r>
              <a:rPr lang="nl-NL" dirty="0"/>
              <a:t>: </a:t>
            </a:r>
            <a:r>
              <a:rPr lang="nl-NL" dirty="0">
                <a:hlinkClick r:id="rId4"/>
              </a:rPr>
              <a:t>www.digid.nl</a:t>
            </a: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60" y="1548985"/>
            <a:ext cx="3363086" cy="26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Numerus</a:t>
            </a:r>
            <a:r>
              <a:rPr lang="nl-NL" dirty="0"/>
              <a:t> Fixus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Aanmelden vanaf 1 oktober en uiterlijk </a:t>
            </a:r>
            <a:r>
              <a:rPr lang="nl-NL" b="1" dirty="0"/>
              <a:t>15 januari</a:t>
            </a:r>
            <a:r>
              <a:rPr lang="nl-NL" dirty="0"/>
              <a:t> 2021 via Studielink</a:t>
            </a:r>
          </a:p>
          <a:p>
            <a:r>
              <a:rPr lang="nl-NL" dirty="0"/>
              <a:t>selectiedagen 10 </a:t>
            </a:r>
            <a:r>
              <a:rPr lang="nl-NL" dirty="0" err="1"/>
              <a:t>febr</a:t>
            </a:r>
            <a:r>
              <a:rPr lang="nl-NL" dirty="0"/>
              <a:t> t/m 13 </a:t>
            </a:r>
            <a:r>
              <a:rPr lang="nl-NL" dirty="0" err="1"/>
              <a:t>febr</a:t>
            </a:r>
            <a:r>
              <a:rPr lang="nl-NL" dirty="0"/>
              <a:t> 2021</a:t>
            </a:r>
            <a:br>
              <a:rPr lang="nl-NL" dirty="0"/>
            </a:br>
            <a:r>
              <a:rPr lang="nl-NL" dirty="0"/>
              <a:t>uitslag selectie 15 april 2021 via Studielink – </a:t>
            </a:r>
            <a:r>
              <a:rPr lang="nl-NL" b="1" dirty="0"/>
              <a:t>accepteren binnen 14 dagen</a:t>
            </a:r>
          </a:p>
          <a:p>
            <a:r>
              <a:rPr lang="nl-NL" dirty="0"/>
              <a:t>Overzicht opleidingen met </a:t>
            </a:r>
            <a:r>
              <a:rPr lang="nl-NL" dirty="0" err="1"/>
              <a:t>numerus</a:t>
            </a:r>
            <a:r>
              <a:rPr lang="nl-NL" dirty="0"/>
              <a:t> fixus:</a:t>
            </a:r>
          </a:p>
          <a:p>
            <a:r>
              <a:rPr lang="nl-NL" dirty="0">
                <a:hlinkClick r:id="rId3"/>
              </a:rPr>
              <a:t>Overzichtopleidingen NF 2020-2021</a:t>
            </a: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93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ervolgbla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5" name="Tijdelijke aanduiding voor inhoud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6" y="1321969"/>
            <a:ext cx="6054068" cy="4314743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240076" y="5738366"/>
            <a:ext cx="5937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Bron: College voor Toetsen en Examens</a:t>
            </a:r>
          </a:p>
        </p:txBody>
      </p:sp>
    </p:spTree>
    <p:extLst>
      <p:ext uri="{BB962C8B-B14F-4D97-AF65-F5344CB8AC3E}">
        <p14:creationId xmlns:p14="http://schemas.microsoft.com/office/powerpoint/2010/main" val="317010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135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Numerus</a:t>
            </a:r>
            <a:r>
              <a:rPr lang="nl-NL" dirty="0"/>
              <a:t> fixus route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13905"/>
            <a:ext cx="8229600" cy="5012259"/>
          </a:xfrm>
        </p:spPr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2A7ACF-B388-984D-A291-879373C50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7" y="1113904"/>
            <a:ext cx="4711123" cy="5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Matching/ studiekeuzecheck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en-US" dirty="0" err="1"/>
              <a:t>Gesprek</a:t>
            </a:r>
            <a:r>
              <a:rPr lang="en-US" dirty="0"/>
              <a:t>,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vragenlijst</a:t>
            </a:r>
            <a:r>
              <a:rPr lang="en-US" dirty="0"/>
              <a:t> of </a:t>
            </a:r>
            <a:r>
              <a:rPr lang="en-US" dirty="0" err="1"/>
              <a:t>proefstuderen</a:t>
            </a:r>
            <a:endParaRPr lang="en-US" dirty="0"/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en-US" dirty="0" err="1"/>
              <a:t>Beschikbaar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begin </a:t>
            </a:r>
            <a:r>
              <a:rPr lang="en-US" dirty="0" err="1"/>
              <a:t>juni</a:t>
            </a:r>
            <a:r>
              <a:rPr lang="en-US" dirty="0"/>
              <a:t> 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en-US" dirty="0"/>
              <a:t>Numerus </a:t>
            </a:r>
            <a:r>
              <a:rPr lang="en-US" dirty="0" err="1"/>
              <a:t>Fixus</a:t>
            </a:r>
            <a:r>
              <a:rPr lang="en-US" dirty="0"/>
              <a:t> is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decentrale</a:t>
            </a:r>
            <a:r>
              <a:rPr lang="en-US" dirty="0"/>
              <a:t> </a:t>
            </a:r>
            <a:r>
              <a:rPr lang="en-US" dirty="0" err="1"/>
              <a:t>selectie</a:t>
            </a: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Kunstopleidingen hebben andere toelatingstrajecten, -eisen en aanmeldingsdata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r>
              <a:rPr lang="nl-NL" dirty="0"/>
              <a:t>Verkeerde keuze? Vóór 1 feb. stoppen en dit ook melden bij opleiding en DUO!</a:t>
            </a:r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SzPct val="75000"/>
              <a:buFont typeface="Wingdings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28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het examen?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099" y="1417638"/>
            <a:ext cx="3559629" cy="2324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417638"/>
            <a:ext cx="3492500" cy="2324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3868738"/>
            <a:ext cx="3559628" cy="2171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3868738"/>
            <a:ext cx="3492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 van de decaan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Voor vragen over studiekeuze en alles wat er mee te maken heeft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Leerlingen: donderdag</a:t>
            </a:r>
          </a:p>
          <a:p>
            <a:pPr>
              <a:buSzPct val="75000"/>
              <a:buFont typeface="Wingdings" charset="2"/>
              <a:buChar char="§"/>
            </a:pPr>
            <a:r>
              <a:rPr lang="en-US" sz="2800" dirty="0" err="1"/>
              <a:t>Ouders</a:t>
            </a:r>
            <a:r>
              <a:rPr lang="en-US" sz="2800" dirty="0"/>
              <a:t>: </a:t>
            </a:r>
            <a:r>
              <a:rPr lang="en-US" sz="2800" dirty="0" err="1"/>
              <a:t>afspraak</a:t>
            </a:r>
            <a:r>
              <a:rPr lang="en-US" sz="2800" dirty="0"/>
              <a:t> </a:t>
            </a:r>
            <a:r>
              <a:rPr lang="en-US" sz="2800" dirty="0" err="1"/>
              <a:t>maken</a:t>
            </a:r>
            <a:r>
              <a:rPr lang="en-US" sz="2800" dirty="0"/>
              <a:t> met </a:t>
            </a:r>
            <a:r>
              <a:rPr lang="en-US" sz="2800" dirty="0" err="1"/>
              <a:t>mevr</a:t>
            </a:r>
            <a:r>
              <a:rPr lang="en-US" sz="2800" dirty="0"/>
              <a:t>. </a:t>
            </a:r>
            <a:r>
              <a:rPr lang="en-US" sz="2800" dirty="0" err="1"/>
              <a:t>Klabbers</a:t>
            </a:r>
            <a:r>
              <a:rPr lang="en-US" sz="2800" dirty="0"/>
              <a:t> (</a:t>
            </a:r>
            <a:r>
              <a:rPr lang="en-US" sz="2800" dirty="0" err="1"/>
              <a:t>werkdagen</a:t>
            </a:r>
            <a:r>
              <a:rPr lang="en-US" sz="2800" dirty="0"/>
              <a:t>: di, wo </a:t>
            </a:r>
            <a:r>
              <a:rPr lang="en-US" sz="2800" dirty="0" err="1"/>
              <a:t>en</a:t>
            </a:r>
            <a:r>
              <a:rPr lang="en-US" sz="2800" dirty="0"/>
              <a:t> do)</a:t>
            </a:r>
            <a:endParaRPr lang="en-US" sz="2800" dirty="0">
              <a:solidFill>
                <a:schemeClr val="accent1"/>
              </a:solidFill>
            </a:endParaRPr>
          </a:p>
          <a:p>
            <a:pPr marL="457189" lvl="1" indent="-457189">
              <a:buClr>
                <a:schemeClr val="bg2"/>
              </a:buClr>
              <a:buSzPct val="75000"/>
              <a:buFont typeface="Wingdings" charset="2"/>
              <a:buChar char="§"/>
            </a:pPr>
            <a:endParaRPr lang="nl-NL" dirty="0"/>
          </a:p>
          <a:p>
            <a:pPr marL="457189" lvl="1" indent="-457189">
              <a:buClr>
                <a:schemeClr val="bg2"/>
              </a:buClr>
              <a:buSzPct val="75000"/>
              <a:buFont typeface="Wingdings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0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Werkstuk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Clr>
                <a:schemeClr val="bg2"/>
              </a:buClr>
              <a:buSzPct val="75000"/>
              <a:buNone/>
            </a:pPr>
            <a:r>
              <a:rPr lang="nl-NL" dirty="0"/>
              <a:t>Uitgebreide informatie terug te vinden in de ‘Bronnen’ van de ELO in Magister</a:t>
            </a:r>
          </a:p>
          <a:p>
            <a:pPr marL="342892" lvl="1" indent="-342892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98" y="2770413"/>
            <a:ext cx="522903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PWS heeft betrekking op tenminste één groot examenvak (havo: 320/ vwo</a:t>
            </a:r>
            <a:r>
              <a:rPr lang="nl-NL" sz="2800"/>
              <a:t>: 400 </a:t>
            </a:r>
            <a:r>
              <a:rPr lang="nl-NL" sz="2800" dirty="0"/>
              <a:t>SLU of meer)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Bij voorkeur in tweetallen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Begeleiding: docent(en) of externe begeleider (master student of wetenschapper) 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Beoordeling met een cijfer (minstens 4) dat deel uitmaakt van het combinatiecijfer (samen met Maatschappijleer)</a:t>
            </a:r>
          </a:p>
          <a:p>
            <a:pPr marL="342892" lvl="1" indent="-342892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6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PWS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PWS werkdagen (geen lessen) 	7 t/m 9 okt.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Inleveren tussenproduct	half nov.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Inleveren controleversie	begin dec. 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Presentatie + inleveren 	9 maart</a:t>
            </a:r>
          </a:p>
          <a:p>
            <a:pPr marL="342892" lvl="1" indent="-342892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15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2" lvl="1" indent="-342892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nl-NL" dirty="0"/>
          </a:p>
          <a:p>
            <a:pPr marL="342892" lvl="1" indent="-342892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29" y="1451402"/>
            <a:ext cx="6270171" cy="41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Hoe ziet het examenjaar eruit?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Wederzijdse verwachtingen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Formele zaken in het examenjaar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Het profielwerkstuk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Belangrijke data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Programma</a:t>
            </a:r>
          </a:p>
        </p:txBody>
      </p:sp>
    </p:spTree>
    <p:extLst>
      <p:ext uri="{BB962C8B-B14F-4D97-AF65-F5344CB8AC3E}">
        <p14:creationId xmlns:p14="http://schemas.microsoft.com/office/powerpoint/2010/main" val="237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Welkom</a:t>
            </a:r>
            <a:endParaRPr lang="nl-NL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240076" y="5738366"/>
            <a:ext cx="5937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Bron: College voor Toetsen en Examens</a:t>
            </a:r>
          </a:p>
        </p:txBody>
      </p:sp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8" name="Afbeelding 7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inhoud 5"/>
          <p:cNvSpPr txBox="1">
            <a:spLocks/>
          </p:cNvSpPr>
          <p:nvPr/>
        </p:nvSpPr>
        <p:spPr>
          <a:xfrm>
            <a:off x="457200" y="2217108"/>
            <a:ext cx="8229600" cy="3909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Mentoren:</a:t>
            </a:r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H5A: Mevr. </a:t>
            </a:r>
            <a:r>
              <a:rPr lang="nl-NL" sz="1600" dirty="0" err="1"/>
              <a:t>Ferkenius</a:t>
            </a:r>
            <a:r>
              <a:rPr lang="nl-NL" sz="1600" dirty="0"/>
              <a:t>				</a:t>
            </a:r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H5B: Mevr. Vonk &amp; Mevr. </a:t>
            </a:r>
            <a:r>
              <a:rPr lang="nl-NL" sz="1600" dirty="0" err="1"/>
              <a:t>Rostam</a:t>
            </a:r>
            <a:endParaRPr lang="nl-NL" sz="1600" dirty="0"/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H5C: Mevr. De Vries</a:t>
            </a:r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H5D: de heer Verwer</a:t>
            </a:r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V6A: Mevr. Van Soest</a:t>
            </a:r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V6B: de heer van der </a:t>
            </a:r>
            <a:r>
              <a:rPr lang="nl-NL" sz="1600" dirty="0" err="1"/>
              <a:t>Reyden</a:t>
            </a:r>
            <a:endParaRPr lang="nl-NL" sz="1600" dirty="0"/>
          </a:p>
          <a:p>
            <a:pPr lvl="3">
              <a:buSzPct val="75000"/>
              <a:buFont typeface="Wingdings" charset="2"/>
              <a:buChar char="§"/>
            </a:pPr>
            <a:r>
              <a:rPr lang="nl-NL" sz="1600" dirty="0"/>
              <a:t>V6C: de heer van der Linden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Leerjaarcoördinator: mevr. Verhoeven</a:t>
            </a:r>
            <a:br>
              <a:rPr lang="nl-NL" sz="2800" dirty="0"/>
            </a:br>
            <a:r>
              <a:rPr lang="nl-NL" sz="2800" dirty="0">
                <a:hlinkClick r:id="rId3"/>
              </a:rPr>
              <a:t>a.verhoeven@damstede.net</a:t>
            </a:r>
            <a:endParaRPr lang="nl-NL" sz="2800" dirty="0"/>
          </a:p>
          <a:p>
            <a:pPr marL="0" indent="0">
              <a:buSzPct val="75000"/>
              <a:buNone/>
            </a:pPr>
            <a:endParaRPr lang="nl-NL" sz="2800" dirty="0"/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Afdelingsleider VWO: mevr. </a:t>
            </a:r>
            <a:r>
              <a:rPr lang="nl-NL" sz="2800" dirty="0" err="1"/>
              <a:t>Schirtzinger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>
                <a:hlinkClick r:id="rId4"/>
              </a:rPr>
              <a:t>c.schirtzinger@damstede.net</a:t>
            </a:r>
            <a:endParaRPr lang="nl-NL" sz="2800" dirty="0"/>
          </a:p>
          <a:p>
            <a:pPr>
              <a:buSzPct val="75000"/>
              <a:buFont typeface="Wingdings" charset="2"/>
              <a:buChar char="§"/>
            </a:pPr>
            <a:endParaRPr lang="nl-NL" sz="2800" dirty="0"/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Afdelingsleider HAVO: de heer </a:t>
            </a:r>
            <a:r>
              <a:rPr lang="nl-NL" sz="2800" dirty="0" err="1"/>
              <a:t>Amenchar</a:t>
            </a:r>
            <a:br>
              <a:rPr lang="nl-NL" sz="2800" dirty="0"/>
            </a:br>
            <a:r>
              <a:rPr lang="nl-NL" sz="2800" dirty="0">
                <a:hlinkClick r:id="rId5"/>
              </a:rPr>
              <a:t>b.amenchar@damstede.net</a:t>
            </a:r>
            <a:endParaRPr lang="nl-NL" sz="2800" dirty="0"/>
          </a:p>
          <a:p>
            <a:pPr>
              <a:buSzPct val="75000"/>
              <a:buFont typeface="Wingdings" charset="2"/>
              <a:buChar char="§"/>
            </a:pPr>
            <a:endParaRPr lang="nl-NL" sz="2800" dirty="0"/>
          </a:p>
          <a:p>
            <a:pPr>
              <a:buSzPct val="75000"/>
              <a:buFont typeface="Wingdings" charset="2"/>
              <a:buChar char="§"/>
            </a:pPr>
            <a:endParaRPr lang="nl-NL" sz="2800" dirty="0"/>
          </a:p>
          <a:p>
            <a:pPr marL="0" indent="0">
              <a:buSzPct val="75000"/>
              <a:buNone/>
            </a:pPr>
            <a:endParaRPr lang="nl-NL" sz="1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57199" y="418903"/>
            <a:ext cx="803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Leerjaar Havo 5 en Vwo 6</a:t>
            </a:r>
          </a:p>
        </p:txBody>
      </p:sp>
    </p:spTree>
    <p:extLst>
      <p:ext uri="{BB962C8B-B14F-4D97-AF65-F5344CB8AC3E}">
        <p14:creationId xmlns:p14="http://schemas.microsoft.com/office/powerpoint/2010/main" val="50982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Schoolexamen</a:t>
            </a:r>
          </a:p>
          <a:p>
            <a:pPr lvl="1">
              <a:buSzPct val="75000"/>
              <a:buFont typeface="Wingdings" charset="2"/>
              <a:buChar char="§"/>
            </a:pPr>
            <a:r>
              <a:rPr lang="nl-NL" dirty="0" err="1"/>
              <a:t>Toetsweken</a:t>
            </a:r>
            <a:endParaRPr lang="nl-NL" dirty="0"/>
          </a:p>
          <a:p>
            <a:pPr lvl="1">
              <a:buSzPct val="75000"/>
              <a:buFont typeface="Wingdings" charset="2"/>
              <a:buChar char="§"/>
            </a:pPr>
            <a:r>
              <a:rPr lang="nl-NL" dirty="0"/>
              <a:t>Luistertoetsen</a:t>
            </a:r>
          </a:p>
          <a:p>
            <a:pPr lvl="1">
              <a:buSzPct val="75000"/>
              <a:buFont typeface="Wingdings" charset="2"/>
              <a:buChar char="§"/>
            </a:pPr>
            <a:r>
              <a:rPr lang="nl-NL" dirty="0"/>
              <a:t>Mondelingen</a:t>
            </a:r>
          </a:p>
          <a:p>
            <a:pPr lvl="1">
              <a:buSzPct val="75000"/>
              <a:buFont typeface="Wingdings" charset="2"/>
              <a:buChar char="§"/>
            </a:pPr>
            <a:r>
              <a:rPr lang="nl-NL" dirty="0"/>
              <a:t>PWS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Centraal schriftelijk eindexamen</a:t>
            </a:r>
          </a:p>
          <a:p>
            <a:pPr lvl="1">
              <a:buSzPct val="75000"/>
              <a:buFont typeface="Wingdings" charset="2"/>
              <a:buChar char="§"/>
            </a:pPr>
            <a:r>
              <a:rPr lang="nl-NL" dirty="0"/>
              <a:t>Examen over de stof van de afgelopen 2 of 3 jaar</a:t>
            </a:r>
          </a:p>
          <a:p>
            <a:pPr lvl="1">
              <a:buSzPct val="75000"/>
              <a:buFont typeface="Wingdings" charset="2"/>
              <a:buChar char="§"/>
            </a:pPr>
            <a:r>
              <a:rPr lang="nl-NL" dirty="0"/>
              <a:t>Specifieke vaardigheid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Het examenjaar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16" y="875982"/>
            <a:ext cx="2694214" cy="34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u="sng" dirty="0"/>
              <a:t>Vwo</a:t>
            </a:r>
          </a:p>
          <a:p>
            <a:pPr marL="0" indent="0">
              <a:buNone/>
            </a:pPr>
            <a:br>
              <a:rPr lang="nl-NL" sz="2800" b="1" dirty="0"/>
            </a:br>
            <a:r>
              <a:rPr lang="nl-NL" sz="2800" b="1" dirty="0"/>
              <a:t>Engels			</a:t>
            </a:r>
            <a:r>
              <a:rPr lang="nl-NL" sz="2800" dirty="0"/>
              <a:t>woensdag 27 januari 2021</a:t>
            </a:r>
            <a:br>
              <a:rPr lang="nl-NL" sz="2800" b="1" dirty="0"/>
            </a:br>
            <a:r>
              <a:rPr lang="nl-NL" sz="2800" b="1" dirty="0"/>
              <a:t>Frans			</a:t>
            </a:r>
            <a:r>
              <a:rPr lang="nl-NL" sz="2800" dirty="0"/>
              <a:t>donderdag 28 januari 2021</a:t>
            </a:r>
            <a:br>
              <a:rPr lang="nl-NL" sz="2800" b="1" dirty="0"/>
            </a:br>
            <a:r>
              <a:rPr lang="nl-NL" sz="2800" b="1" dirty="0"/>
              <a:t>Duits</a:t>
            </a:r>
            <a:r>
              <a:rPr lang="nl-NL" sz="2800" dirty="0"/>
              <a:t>			woensdag 3 februari 2021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b="1" u="sng" dirty="0"/>
              <a:t>Havo</a:t>
            </a:r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r>
              <a:rPr lang="nl-NL" sz="2800" b="1" dirty="0"/>
              <a:t>Frans		</a:t>
            </a:r>
            <a:r>
              <a:rPr lang="nl-NL" sz="2800" dirty="0"/>
              <a:t>	maandag 25 januari 2021</a:t>
            </a:r>
            <a:br>
              <a:rPr lang="nl-NL" sz="2800" dirty="0"/>
            </a:br>
            <a:r>
              <a:rPr lang="nl-NL" sz="2800" b="1" dirty="0"/>
              <a:t>Duits		</a:t>
            </a:r>
            <a:r>
              <a:rPr lang="nl-NL" sz="2800" dirty="0"/>
              <a:t>	vrijdag 29 januari 2021</a:t>
            </a:r>
          </a:p>
          <a:p>
            <a:pPr marL="0" indent="0">
              <a:buNone/>
            </a:pPr>
            <a:r>
              <a:rPr lang="nl-NL" sz="2800" b="1" dirty="0"/>
              <a:t>Engels			</a:t>
            </a:r>
            <a:r>
              <a:rPr lang="nl-NL" sz="2800" dirty="0"/>
              <a:t>maandag 1 februari 2021</a:t>
            </a:r>
            <a:endParaRPr lang="nl-NL" sz="2800" b="1" dirty="0"/>
          </a:p>
          <a:p>
            <a:pPr marL="0" indent="0">
              <a:buNone/>
            </a:pPr>
            <a:br>
              <a:rPr lang="nl-NL" sz="2800" dirty="0"/>
            </a:br>
            <a:br>
              <a:rPr lang="nl-NL" sz="2800" dirty="0"/>
            </a:br>
            <a:endParaRPr lang="nl-NL" sz="2800" dirty="0"/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Luistertoetsen</a:t>
            </a:r>
          </a:p>
          <a:p>
            <a:pPr algn="ctr"/>
            <a:r>
              <a:rPr lang="nl-NL" sz="4000" dirty="0"/>
              <a:t>(afnamedata)</a:t>
            </a:r>
          </a:p>
        </p:txBody>
      </p:sp>
    </p:spTree>
    <p:extLst>
      <p:ext uri="{BB962C8B-B14F-4D97-AF65-F5344CB8AC3E}">
        <p14:creationId xmlns:p14="http://schemas.microsoft.com/office/powerpoint/2010/main" val="164516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2 t/m 6 november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18 t/m 22 januari 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29 maart t/m 2 april (inclusief afname mondelingen)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14 april herexamen (</a:t>
            </a:r>
            <a:r>
              <a:rPr lang="nl-NL" sz="2800"/>
              <a:t>Spaans of maatschappijleer)</a:t>
            </a:r>
            <a:endParaRPr lang="nl-NL" sz="2800" dirty="0"/>
          </a:p>
          <a:p>
            <a:pPr marL="0" indent="0">
              <a:buSzPct val="75000"/>
              <a:buNone/>
            </a:pPr>
            <a:endParaRPr lang="nl-NL" sz="2800" dirty="0"/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SE-</a:t>
            </a:r>
            <a:r>
              <a:rPr lang="nl-NL" sz="4000" dirty="0" err="1"/>
              <a:t>toetsweken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912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20 april 2020: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Cijfercontrole door de leerlingen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Afronding SE</a:t>
            </a:r>
          </a:p>
        </p:txBody>
      </p:sp>
    </p:spTree>
    <p:extLst>
      <p:ext uri="{BB962C8B-B14F-4D97-AF65-F5344CB8AC3E}">
        <p14:creationId xmlns:p14="http://schemas.microsoft.com/office/powerpoint/2010/main" val="42378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pic>
        <p:nvPicPr>
          <p:cNvPr id="3" name="Afbeelding 2" descr="Vervolgbl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17 mei t/m 1 juni CSE I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16 juni uitslag CSE I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21 juni t/m 24 juni CSE II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2 juli uitslag CSE II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6 juli diploma-uitreiking VWO</a:t>
            </a:r>
          </a:p>
          <a:p>
            <a:pPr>
              <a:buSzPct val="75000"/>
              <a:buFont typeface="Wingdings" charset="2"/>
              <a:buChar char="§"/>
            </a:pPr>
            <a:r>
              <a:rPr lang="nl-NL" sz="2800" dirty="0"/>
              <a:t>7 juli diploma-uitreiking HAVO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57200" y="274638"/>
            <a:ext cx="7177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            Centraal schriftelijk Examen</a:t>
            </a:r>
          </a:p>
        </p:txBody>
      </p:sp>
    </p:spTree>
    <p:extLst>
      <p:ext uri="{BB962C8B-B14F-4D97-AF65-F5344CB8AC3E}">
        <p14:creationId xmlns:p14="http://schemas.microsoft.com/office/powerpoint/2010/main" val="164924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944</Words>
  <Application>Microsoft Macintosh PowerPoint</Application>
  <PresentationFormat>Diavoorstelling (4:3)</PresentationFormat>
  <Paragraphs>169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Office-thema</vt:lpstr>
      <vt:lpstr>PowerPoint-presentatie</vt:lpstr>
      <vt:lpstr>Welkom</vt:lpstr>
      <vt:lpstr> </vt:lpstr>
      <vt:lpstr>Welkom</vt:lpstr>
      <vt:lpstr> </vt:lpstr>
      <vt:lpstr> </vt:lpstr>
      <vt:lpstr> </vt:lpstr>
      <vt:lpstr> </vt:lpstr>
      <vt:lpstr> </vt:lpstr>
      <vt:lpstr> </vt:lpstr>
      <vt:lpstr> </vt:lpstr>
      <vt:lpstr> </vt:lpstr>
      <vt:lpstr>Absenties </vt:lpstr>
      <vt:lpstr>Fraude</vt:lpstr>
      <vt:lpstr>Decanaat</vt:lpstr>
      <vt:lpstr>Studie kiezen</vt:lpstr>
      <vt:lpstr>Open dagen</vt:lpstr>
      <vt:lpstr>Aanmelden HBO/WO</vt:lpstr>
      <vt:lpstr>Numerus Fixus</vt:lpstr>
      <vt:lpstr>Numerus fixus route</vt:lpstr>
      <vt:lpstr>PowerPoint-presentatie</vt:lpstr>
      <vt:lpstr>Na het examen?</vt:lpstr>
      <vt:lpstr>Hulp van de decaan</vt:lpstr>
      <vt:lpstr>Profiel Werkstuk</vt:lpstr>
      <vt:lpstr>PowerPoint-presentatie</vt:lpstr>
      <vt:lpstr>Data PWS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de pres</dc:title>
  <dc:creator>Marielle Lageveen</dc:creator>
  <cp:lastModifiedBy>Claire Schirtzinger</cp:lastModifiedBy>
  <cp:revision>85</cp:revision>
  <dcterms:created xsi:type="dcterms:W3CDTF">2016-01-04T10:06:51Z</dcterms:created>
  <dcterms:modified xsi:type="dcterms:W3CDTF">2020-09-03T10:15:59Z</dcterms:modified>
</cp:coreProperties>
</file>